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8" r:id="rId3"/>
    <p:sldId id="274" r:id="rId4"/>
    <p:sldId id="264" r:id="rId5"/>
    <p:sldId id="280" r:id="rId6"/>
    <p:sldId id="261" r:id="rId7"/>
    <p:sldId id="259" r:id="rId8"/>
    <p:sldId id="281" r:id="rId9"/>
    <p:sldId id="260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A2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656184"/>
          </a:xfrm>
        </p:spPr>
        <p:txBody>
          <a:bodyPr>
            <a:normAutofit/>
          </a:bodyPr>
          <a:lstStyle/>
          <a:p>
            <a:r>
              <a:rPr lang="ru-RU" dirty="0"/>
              <a:t>Клинический разбор:</a:t>
            </a:r>
            <a:br>
              <a:rPr lang="ru-RU" dirty="0"/>
            </a:br>
            <a:r>
              <a:rPr lang="ru-RU" dirty="0"/>
              <a:t>пациентка </a:t>
            </a:r>
            <a:r>
              <a:rPr lang="ru-RU" dirty="0" smtClean="0"/>
              <a:t>Л.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01688" y="4293096"/>
            <a:ext cx="8208912" cy="100811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Ахмадеева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Г.Н.,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невролог,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паркинсонолог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РКБ им. Г.Г.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Куватова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ведущий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специалист Республиканского консультативно-диагностического центра экстрапирамидной патологии 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ботулинотерапии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ООО «НМХ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«МЕДСТАНДАРТ»       </a:t>
            </a:r>
          </a:p>
          <a:p>
            <a:pPr algn="ctr">
              <a:spcBef>
                <a:spcPts val="0"/>
              </a:spcBef>
            </a:pPr>
            <a:endParaRPr lang="ru-RU" dirty="0"/>
          </a:p>
          <a:p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838200" y="5805264"/>
            <a:ext cx="7772400" cy="590223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dirty="0" smtClean="0"/>
              <a:t>Уфа-2017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52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01745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23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Анамнез жизни: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1995 г.р. (22 года)</a:t>
            </a:r>
          </a:p>
          <a:p>
            <a:r>
              <a:rPr lang="ru-RU" dirty="0" smtClean="0"/>
              <a:t>Образование - высшее</a:t>
            </a:r>
          </a:p>
          <a:p>
            <a:r>
              <a:rPr lang="ru-RU" dirty="0" smtClean="0"/>
              <a:t>Не замужем, работает </a:t>
            </a:r>
          </a:p>
          <a:p>
            <a:r>
              <a:rPr lang="ru-RU" dirty="0" smtClean="0"/>
              <a:t>Перенесенные заболевания: </a:t>
            </a:r>
            <a:r>
              <a:rPr lang="ru-RU" dirty="0" smtClean="0"/>
              <a:t>ОРВИ</a:t>
            </a:r>
          </a:p>
          <a:p>
            <a:r>
              <a:rPr lang="ru-RU" dirty="0" smtClean="0"/>
              <a:t>Перинатальную </a:t>
            </a:r>
            <a:r>
              <a:rPr lang="ru-RU" dirty="0" smtClean="0"/>
              <a:t>энцефалопатию, ЧМТ, ВИЧ, сифилис – </a:t>
            </a:r>
            <a:r>
              <a:rPr lang="ru-RU" dirty="0" err="1" smtClean="0"/>
              <a:t>отр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Семейный анамнез – </a:t>
            </a:r>
            <a:r>
              <a:rPr lang="ru-RU" dirty="0" err="1" smtClean="0"/>
              <a:t>отр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Жалобы </a:t>
            </a:r>
            <a:r>
              <a:rPr lang="ru-RU" dirty="0" smtClean="0"/>
              <a:t>на приступы</a:t>
            </a:r>
            <a:r>
              <a:rPr lang="ru-RU" dirty="0"/>
              <a:t>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380242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Частота – 1 раз в 2-3 месяца</a:t>
            </a:r>
          </a:p>
          <a:p>
            <a:r>
              <a:rPr lang="ru-RU" dirty="0" smtClean="0"/>
              <a:t>Длительность – от 30 минут до 4 часов</a:t>
            </a:r>
          </a:p>
          <a:p>
            <a:r>
              <a:rPr lang="ru-RU" dirty="0" smtClean="0"/>
              <a:t>Только дневные</a:t>
            </a:r>
          </a:p>
          <a:p>
            <a:endParaRPr lang="ru-RU" dirty="0" smtClean="0"/>
          </a:p>
          <a:p>
            <a:r>
              <a:rPr lang="ru-RU" dirty="0" smtClean="0"/>
              <a:t>Типичный приступ: тяжесть в затылочных мышцах -</a:t>
            </a:r>
            <a:r>
              <a:rPr lang="en-US" dirty="0" smtClean="0"/>
              <a:t>&gt;</a:t>
            </a:r>
            <a:r>
              <a:rPr lang="ru-RU" dirty="0" smtClean="0"/>
              <a:t> запрокидывание головы -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err="1" smtClean="0"/>
              <a:t>нахмуривание</a:t>
            </a:r>
            <a:r>
              <a:rPr lang="ru-RU" dirty="0" smtClean="0"/>
              <a:t>, зажмуривание -</a:t>
            </a:r>
            <a:r>
              <a:rPr lang="en-US" dirty="0" smtClean="0"/>
              <a:t>&gt;</a:t>
            </a:r>
            <a:r>
              <a:rPr lang="ru-RU" dirty="0" smtClean="0"/>
              <a:t> гримаса боли на лице, перекос лица -</a:t>
            </a:r>
            <a:r>
              <a:rPr lang="en-US" dirty="0" smtClean="0"/>
              <a:t>&gt;</a:t>
            </a:r>
            <a:r>
              <a:rPr lang="ru-RU" dirty="0" smtClean="0"/>
              <a:t> нет речи </a:t>
            </a:r>
          </a:p>
          <a:p>
            <a:r>
              <a:rPr lang="ru-RU" dirty="0" smtClean="0"/>
              <a:t>Сознание не теряет, руки </a:t>
            </a:r>
            <a:r>
              <a:rPr lang="ru-RU" dirty="0" err="1" smtClean="0"/>
              <a:t>интактны</a:t>
            </a:r>
            <a:endParaRPr lang="ru-RU" dirty="0" smtClean="0"/>
          </a:p>
          <a:p>
            <a:r>
              <a:rPr lang="ru-RU" dirty="0" smtClean="0"/>
              <a:t>После приступа – сонливость, спутанность, головная боль</a:t>
            </a:r>
          </a:p>
        </p:txBody>
      </p:sp>
    </p:spTree>
    <p:extLst>
      <p:ext uri="{BB962C8B-B14F-4D97-AF65-F5344CB8AC3E}">
        <p14:creationId xmlns:p14="http://schemas.microsoft.com/office/powerpoint/2010/main" xmlns="" val="5514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Анамнез заболевания: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/>
              <a:t>С детства</a:t>
            </a:r>
            <a:r>
              <a:rPr lang="ru-RU" dirty="0" smtClean="0"/>
              <a:t> - </a:t>
            </a:r>
            <a:r>
              <a:rPr lang="ru-RU" dirty="0"/>
              <a:t>периодические подергивания в мышцах лица </a:t>
            </a:r>
            <a:endParaRPr lang="ru-RU" dirty="0" smtClean="0"/>
          </a:p>
          <a:p>
            <a:r>
              <a:rPr lang="ru-RU" u="sng" dirty="0" smtClean="0"/>
              <a:t>2012 г</a:t>
            </a:r>
            <a:r>
              <a:rPr lang="ru-RU" dirty="0" smtClean="0"/>
              <a:t>. – редкие приступы (только мышцы лица)</a:t>
            </a:r>
          </a:p>
          <a:p>
            <a:r>
              <a:rPr lang="ru-RU" u="sng" dirty="0" smtClean="0"/>
              <a:t>С 2015 г. </a:t>
            </a:r>
            <a:r>
              <a:rPr lang="ru-RU" dirty="0" smtClean="0"/>
              <a:t>– характер приступов меняется и увеличивается количество затронутых мышц (лицо, шея), частота приступов также увеличивается</a:t>
            </a:r>
          </a:p>
          <a:p>
            <a:r>
              <a:rPr lang="en-US" u="sng" dirty="0" smtClean="0"/>
              <a:t>Ds</a:t>
            </a:r>
            <a:r>
              <a:rPr lang="ru-RU" u="sng" dirty="0" smtClean="0"/>
              <a:t> (2015):</a:t>
            </a:r>
            <a:r>
              <a:rPr lang="ru-RU" dirty="0" smtClean="0"/>
              <a:t> Мышечная дистония.</a:t>
            </a:r>
          </a:p>
          <a:p>
            <a:pPr marL="109728" indent="0">
              <a:buNone/>
            </a:pPr>
            <a:r>
              <a:rPr lang="ru-RU" dirty="0" smtClean="0"/>
              <a:t>Назначен клоназепам (2 мг) по ½ таб. ежедневно – на его фоне сонливость. </a:t>
            </a:r>
          </a:p>
          <a:p>
            <a:r>
              <a:rPr lang="ru-RU" dirty="0" smtClean="0"/>
              <a:t>Во время приступа – </a:t>
            </a:r>
            <a:r>
              <a:rPr lang="ru-RU" dirty="0" err="1" smtClean="0"/>
              <a:t>реланиум</a:t>
            </a:r>
            <a:r>
              <a:rPr lang="ru-RU" dirty="0" smtClean="0"/>
              <a:t> в</a:t>
            </a:r>
            <a:r>
              <a:rPr lang="en-US" dirty="0" smtClean="0"/>
              <a:t>/</a:t>
            </a:r>
            <a:r>
              <a:rPr lang="ru-RU" dirty="0" smtClean="0"/>
              <a:t>м с «+» эффектом.</a:t>
            </a:r>
          </a:p>
          <a:p>
            <a:r>
              <a:rPr lang="ru-RU" dirty="0" smtClean="0"/>
              <a:t>Приступы ничем не провоцируются (кофе, алкоголь, стресс, неловкие движения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95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Доп. </a:t>
            </a:r>
            <a:r>
              <a:rPr lang="ru-RU" dirty="0"/>
              <a:t>о</a:t>
            </a:r>
            <a:r>
              <a:rPr lang="ru-RU" dirty="0" smtClean="0"/>
              <a:t>бследования: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УЗДГ+ТКДГ (08.2015): б</a:t>
            </a:r>
            <a:r>
              <a:rPr lang="en-US" dirty="0" smtClean="0"/>
              <a:t>/</a:t>
            </a:r>
            <a:r>
              <a:rPr lang="ru-RU" dirty="0" smtClean="0"/>
              <a:t>о.</a:t>
            </a:r>
          </a:p>
          <a:p>
            <a:r>
              <a:rPr lang="ru-RU" dirty="0" smtClean="0"/>
              <a:t>ЭЭГ (05.2016): б</a:t>
            </a:r>
            <a:r>
              <a:rPr lang="en-US" dirty="0" smtClean="0"/>
              <a:t>/</a:t>
            </a:r>
            <a:r>
              <a:rPr lang="ru-RU" dirty="0" smtClean="0"/>
              <a:t>о.</a:t>
            </a:r>
          </a:p>
          <a:p>
            <a:r>
              <a:rPr lang="ru-RU" dirty="0"/>
              <a:t>Б</a:t>
            </a:r>
            <a:r>
              <a:rPr lang="en-US" dirty="0"/>
              <a:t>/</a:t>
            </a:r>
            <a:r>
              <a:rPr lang="ru-RU" dirty="0"/>
              <a:t>х крови (04.2017): РФ, АСЛО, СРБ – в 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МРТ г</a:t>
            </a:r>
            <a:r>
              <a:rPr lang="en-US" dirty="0" smtClean="0"/>
              <a:t>/</a:t>
            </a:r>
            <a:r>
              <a:rPr lang="ru-RU" dirty="0" smtClean="0"/>
              <a:t>м</a:t>
            </a:r>
            <a:r>
              <a:rPr lang="en-US" dirty="0" smtClean="0"/>
              <a:t> (</a:t>
            </a:r>
            <a:r>
              <a:rPr lang="ru-RU" dirty="0" smtClean="0"/>
              <a:t>11.2017): б</a:t>
            </a:r>
            <a:r>
              <a:rPr lang="en-US" dirty="0" smtClean="0"/>
              <a:t>/</a:t>
            </a:r>
            <a:r>
              <a:rPr lang="ru-RU" dirty="0" smtClean="0"/>
              <a:t>о.</a:t>
            </a:r>
          </a:p>
          <a:p>
            <a:r>
              <a:rPr lang="ru-RU" dirty="0" smtClean="0"/>
              <a:t>МРА г</a:t>
            </a:r>
            <a:r>
              <a:rPr lang="en-US" dirty="0" smtClean="0"/>
              <a:t>/</a:t>
            </a:r>
            <a:r>
              <a:rPr lang="ru-RU" dirty="0" smtClean="0"/>
              <a:t>м (12.2017): б</a:t>
            </a:r>
            <a:r>
              <a:rPr lang="en-US" dirty="0" smtClean="0"/>
              <a:t>/</a:t>
            </a:r>
            <a:r>
              <a:rPr lang="ru-RU" dirty="0" smtClean="0"/>
              <a:t>о.</a:t>
            </a:r>
          </a:p>
          <a:p>
            <a:r>
              <a:rPr lang="ru-RU" dirty="0" smtClean="0"/>
              <a:t>Б</a:t>
            </a:r>
            <a:r>
              <a:rPr lang="en-US" dirty="0" smtClean="0"/>
              <a:t>/</a:t>
            </a:r>
            <a:r>
              <a:rPr lang="ru-RU" dirty="0" smtClean="0"/>
              <a:t>х крови (12.2017): ТТГ=4,25 (</a:t>
            </a:r>
            <a:r>
              <a:rPr lang="en-US" dirty="0" smtClean="0"/>
              <a:t>N</a:t>
            </a:r>
            <a:r>
              <a:rPr lang="ru-RU" dirty="0"/>
              <a:t> </a:t>
            </a:r>
            <a:r>
              <a:rPr lang="ru-RU" dirty="0" smtClean="0"/>
              <a:t>– до 4,2), Т4=1,18 (</a:t>
            </a:r>
            <a:r>
              <a:rPr lang="en-US" dirty="0" smtClean="0"/>
              <a:t>N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Видео-ЭЭГ-мониторинг (12.2017): б</a:t>
            </a:r>
            <a:r>
              <a:rPr lang="en-US" dirty="0" smtClean="0"/>
              <a:t>/</a:t>
            </a:r>
            <a:r>
              <a:rPr lang="ru-RU" dirty="0" smtClean="0"/>
              <a:t>о.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82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Неврологически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0776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ЧМН – </a:t>
            </a:r>
            <a:r>
              <a:rPr lang="ru-RU" dirty="0" err="1" smtClean="0"/>
              <a:t>интактны</a:t>
            </a:r>
            <a:endParaRPr lang="ru-RU" dirty="0" smtClean="0"/>
          </a:p>
          <a:p>
            <a:r>
              <a:rPr lang="ru-RU" dirty="0" smtClean="0"/>
              <a:t>Легкая мышечная гипотония </a:t>
            </a:r>
            <a:r>
              <a:rPr lang="en-US" dirty="0" smtClean="0"/>
              <a:t>S</a:t>
            </a:r>
            <a:r>
              <a:rPr lang="ru-RU" dirty="0" smtClean="0"/>
              <a:t>=</a:t>
            </a:r>
            <a:r>
              <a:rPr lang="en-US" dirty="0" smtClean="0"/>
              <a:t>D</a:t>
            </a:r>
            <a:endParaRPr lang="ru-RU" dirty="0" smtClean="0"/>
          </a:p>
          <a:p>
            <a:r>
              <a:rPr lang="ru-RU" dirty="0" smtClean="0"/>
              <a:t>СХР оживлены </a:t>
            </a:r>
            <a:r>
              <a:rPr lang="en-US" dirty="0" smtClean="0"/>
              <a:t>S</a:t>
            </a:r>
            <a:r>
              <a:rPr lang="ru-RU" dirty="0" smtClean="0"/>
              <a:t>=</a:t>
            </a:r>
            <a:r>
              <a:rPr lang="en-US" dirty="0" smtClean="0"/>
              <a:t>D</a:t>
            </a:r>
            <a:r>
              <a:rPr lang="ru-RU" dirty="0" smtClean="0"/>
              <a:t>, патологических знаков нет</a:t>
            </a:r>
          </a:p>
          <a:p>
            <a:r>
              <a:rPr lang="ru-RU" dirty="0" smtClean="0"/>
              <a:t>Сила мышц 5 б. симметрично</a:t>
            </a:r>
          </a:p>
          <a:p>
            <a:r>
              <a:rPr lang="ru-RU" dirty="0" smtClean="0"/>
              <a:t>КП – верно </a:t>
            </a:r>
            <a:r>
              <a:rPr lang="en-US" dirty="0"/>
              <a:t>S</a:t>
            </a:r>
            <a:r>
              <a:rPr lang="ru-RU" dirty="0"/>
              <a:t>=</a:t>
            </a:r>
            <a:r>
              <a:rPr lang="en-US" dirty="0" smtClean="0"/>
              <a:t>D</a:t>
            </a:r>
            <a:endParaRPr lang="ru-RU" dirty="0" smtClean="0"/>
          </a:p>
          <a:p>
            <a:r>
              <a:rPr lang="ru-RU" dirty="0" smtClean="0"/>
              <a:t>Чувствительных нарушений нет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34003" y="494116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Соматически - б</a:t>
            </a:r>
            <a:r>
              <a:rPr lang="en-US" dirty="0" smtClean="0"/>
              <a:t>/</a:t>
            </a:r>
            <a:r>
              <a:rPr lang="ru-RU" dirty="0" smtClean="0"/>
              <a:t>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31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1066800"/>
          </a:xfrm>
        </p:spPr>
        <p:txBody>
          <a:bodyPr/>
          <a:lstStyle/>
          <a:p>
            <a:r>
              <a:rPr lang="ru-RU" dirty="0" smtClean="0"/>
              <a:t>Диагноз: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412868"/>
            <a:ext cx="8229600" cy="944124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 smtClean="0"/>
              <a:t>Идиопатическая (спорадическая) пароксизмальная </a:t>
            </a:r>
            <a:r>
              <a:rPr lang="ru-RU" dirty="0" err="1" smtClean="0"/>
              <a:t>некинезиогенная</a:t>
            </a:r>
            <a:r>
              <a:rPr lang="ru-RU" dirty="0" smtClean="0"/>
              <a:t> дискинезия. 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19194" y="3356992"/>
            <a:ext cx="8229600" cy="93610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Конкурирующий диагноз:</a:t>
            </a:r>
            <a:endParaRPr lang="ru-RU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694191" y="4437112"/>
            <a:ext cx="8229600" cy="80010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ru-RU" dirty="0" smtClean="0"/>
              <a:t>Психогенная дискинезия?</a:t>
            </a:r>
          </a:p>
          <a:p>
            <a:pPr marL="109728" indent="0">
              <a:buNone/>
            </a:pPr>
            <a:r>
              <a:rPr lang="ru-RU" dirty="0" smtClean="0"/>
              <a:t>Эпилепсия?</a:t>
            </a:r>
          </a:p>
          <a:p>
            <a:pPr marL="109728" indent="0">
              <a:buNone/>
            </a:pPr>
            <a:r>
              <a:rPr lang="ru-RU" dirty="0" smtClean="0"/>
              <a:t>Вторичная пароксизмальная </a:t>
            </a:r>
            <a:r>
              <a:rPr lang="ru-RU" dirty="0" err="1" smtClean="0"/>
              <a:t>некинезиогенная</a:t>
            </a:r>
            <a:r>
              <a:rPr lang="ru-RU" dirty="0" smtClean="0"/>
              <a:t> дискинезия (перинатальная?)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12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Типичный приступ: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363272" cy="33843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Продолжить клоназепам (2 мг)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err="1" smtClean="0"/>
              <a:t>Леводопа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Диакарб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Циклодол</a:t>
            </a:r>
            <a:r>
              <a:rPr lang="ru-RU" dirty="0" smtClean="0"/>
              <a:t>?</a:t>
            </a:r>
          </a:p>
          <a:p>
            <a:r>
              <a:rPr lang="ru-RU" dirty="0" smtClean="0"/>
              <a:t>Нейролептики (</a:t>
            </a:r>
            <a:r>
              <a:rPr lang="ru-RU" dirty="0" err="1" smtClean="0"/>
              <a:t>галоперидол</a:t>
            </a:r>
            <a:r>
              <a:rPr lang="ru-RU" dirty="0" smtClean="0"/>
              <a:t>)?</a:t>
            </a:r>
          </a:p>
          <a:p>
            <a:r>
              <a:rPr lang="ru-RU" dirty="0" err="1" smtClean="0"/>
              <a:t>Тетрабеназин</a:t>
            </a:r>
            <a:r>
              <a:rPr lang="ru-RU" dirty="0" smtClean="0"/>
              <a:t>?</a:t>
            </a:r>
          </a:p>
          <a:p>
            <a:r>
              <a:rPr lang="ru-RU" dirty="0" smtClean="0"/>
              <a:t>Стимуляция вентролатерального ядра таламуса?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32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776</TotalTime>
  <Words>412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Клинический разбор: пациентка Л.</vt:lpstr>
      <vt:lpstr>Анамнез жизни:</vt:lpstr>
      <vt:lpstr>Жалобы на приступы:</vt:lpstr>
      <vt:lpstr>Анамнез заболевания:</vt:lpstr>
      <vt:lpstr>Доп. обследования:</vt:lpstr>
      <vt:lpstr>Неврологически:</vt:lpstr>
      <vt:lpstr>Диагноз:</vt:lpstr>
      <vt:lpstr>Типичный приступ:</vt:lpstr>
      <vt:lpstr>Лечение: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разбор: пациентка Ф.</dc:title>
  <dc:creator>User</dc:creator>
  <cp:lastModifiedBy>ahmadeeva</cp:lastModifiedBy>
  <cp:revision>38</cp:revision>
  <dcterms:created xsi:type="dcterms:W3CDTF">2017-05-12T17:18:17Z</dcterms:created>
  <dcterms:modified xsi:type="dcterms:W3CDTF">2017-12-20T10:21:58Z</dcterms:modified>
</cp:coreProperties>
</file>